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06" r:id="rId4"/>
    <p:sldId id="282" r:id="rId5"/>
    <p:sldId id="285" r:id="rId6"/>
    <p:sldId id="286" r:id="rId7"/>
    <p:sldId id="287" r:id="rId8"/>
    <p:sldId id="284" r:id="rId9"/>
    <p:sldId id="288" r:id="rId10"/>
    <p:sldId id="305" r:id="rId11"/>
    <p:sldId id="272" r:id="rId12"/>
    <p:sldId id="273" r:id="rId13"/>
    <p:sldId id="274" r:id="rId14"/>
    <p:sldId id="275" r:id="rId15"/>
    <p:sldId id="276" r:id="rId16"/>
    <p:sldId id="289" r:id="rId17"/>
    <p:sldId id="277" r:id="rId18"/>
    <p:sldId id="278" r:id="rId19"/>
    <p:sldId id="291" r:id="rId20"/>
    <p:sldId id="292" r:id="rId21"/>
    <p:sldId id="302" r:id="rId22"/>
    <p:sldId id="293" r:id="rId23"/>
    <p:sldId id="294" r:id="rId24"/>
    <p:sldId id="295" r:id="rId25"/>
    <p:sldId id="296" r:id="rId26"/>
    <p:sldId id="301" r:id="rId27"/>
    <p:sldId id="290" r:id="rId28"/>
    <p:sldId id="298" r:id="rId29"/>
    <p:sldId id="299" r:id="rId30"/>
    <p:sldId id="300" r:id="rId31"/>
    <p:sldId id="303" r:id="rId32"/>
    <p:sldId id="304" r:id="rId33"/>
    <p:sldId id="266" r:id="rId34"/>
    <p:sldId id="25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2DAC-0E57-41CC-ADB6-4D17D60DD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42664-2CC1-4756-BBC3-B0C2FE0C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55E01-0451-4891-B62B-4ECF884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77B2-0DF0-44D3-BC7B-30CAC97E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630C5-76C4-475C-9D0F-267EFB92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5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47EA-947A-4449-AAC6-B248FA2C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CA4D8-AB6E-4019-8F7D-D362A1F7A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B19EF-84B3-45F6-8280-00213207E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9B77A-6168-4151-8803-A71CD599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DE4D4-2E61-4CDE-A0C6-1795D2EA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1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6FBE8-36A4-46EB-BAEC-EDAEFE987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04E36-9F85-4FFD-9CCC-9CFF12115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CA40-D2BA-40FA-AD99-7FCCA602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E97A4-D389-4A9F-A087-BEA92737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8A69-D6A3-4C86-9F0A-B50B125A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1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FF4A-5483-4B92-8818-7DF339A9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D59C1-F5D9-4754-ABF4-A0D02578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68442-9C3B-43F0-A517-3D5B801B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E7E62-96EC-44AA-927B-DD3251E9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7F324-CD2F-4915-BF60-BF8CD7E5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3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FAF4-02C6-4393-9A73-B51F6A44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A27FC-DA38-42AF-8ED4-1CD3FD91E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035E8-8A12-4905-9C65-A6FD9998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BBEB-F7D1-494C-8887-6A987E41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972B0-91E0-4ED5-BF04-45163F84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3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D514-793C-40E7-8F37-4336D547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5943-209F-4F2E-A37E-F6B84B771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FD670-086F-4415-B652-7A5EF8DA7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BF531-7604-47B8-830F-D12B8DC0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D00A9-9DF8-4117-8763-80B555F6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349AF-59EE-4B0D-919D-C80D58FF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0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8415-DB63-4924-B6D7-1553DE09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5D3A1-1E33-4DEA-AC01-28CACD496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AC134-D9F9-40E8-A40E-06C0FB03E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A2EBC-289A-4DCE-935F-6E6D8F373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0A735-8309-4062-94D1-47039ED21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6F230-C043-47F4-A8DE-A5963CE8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CC9EA-2114-4EBF-A33B-98738E8D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7B599-8932-42A5-B8B3-3CED6A62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2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20F-F759-4ACF-8077-F9F4EB43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7D8E4-DF5E-48D7-939C-8CEFA590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0A65A-9AB4-41C9-99BC-EC30E986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A10D1-895F-4889-BA94-B51209BF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3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8EA11-C704-4710-AFBD-C10F503E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6C620-3297-4B77-8C3A-8D940855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54304-97C6-471E-87C0-BC3D70F9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252E-AB2F-471D-9284-8CCFE624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C2D45-627F-4636-9DA4-75343562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7E344-3AA0-4813-8EBA-020357D26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C20CD-C122-405A-8A56-18D460A9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7B974-3F26-480C-858B-BD862480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85B04-C2F2-4425-8DBE-DA0B12B9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FAB6-2732-466E-8CD3-585D4515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094B8-CC02-4546-B827-3EAB4A402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BF66D-C1F0-4211-829E-FCBA045FD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D7FA4-3537-4EF8-A81D-63849F1C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63360-EEDC-4528-9B58-BAA3D8CA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27D36-DD6C-4ECF-8BE6-5BFA7D52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6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83A4D3-B8BE-48F7-A5C8-2423803A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2279-DADD-44D1-B1C1-F896D9E0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2D239-2C43-47F0-AA30-85F004BA7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6C286-4104-4416-9B77-53684FC385D4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ADD67-DDBF-4046-9313-2DD83222C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D97E3-5A8F-4000-8DBC-B4BEC72B8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B3095-300D-448E-A17C-96CF4689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illuminating-the-intriguing-computer-vision-uses-cases-of-image-annotation-w21m3zfg" TargetMode="External"/><Relationship Id="rId7" Type="http://schemas.openxmlformats.org/officeDocument/2006/relationships/hyperlink" Target="https://github.com/tzutalin/labelImg" TargetMode="External"/><Relationship Id="rId2" Type="http://schemas.openxmlformats.org/officeDocument/2006/relationships/hyperlink" Target="https://www.analyticsvidhya.com/blog/2019/04/introduction-image-segmentation-techniques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xeyAB/darknet" TargetMode="External"/><Relationship Id="rId5" Type="http://schemas.openxmlformats.org/officeDocument/2006/relationships/hyperlink" Target="https://github.com/facebookresearch/detectron2" TargetMode="External"/><Relationship Id="rId4" Type="http://schemas.openxmlformats.org/officeDocument/2006/relationships/hyperlink" Target="http://www.robots.ox.ac.uk/~vgg/software/vi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78B7-44D9-4933-91BF-CAE0B83A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29"/>
            <a:ext cx="10515600" cy="1354532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1"/>
                </a:solidFill>
                <a:cs typeface="Calibri Light"/>
              </a:rPr>
              <a:t> </a:t>
            </a:r>
            <a:r>
              <a:rPr lang="en-US" sz="5400" b="1" dirty="0">
                <a:solidFill>
                  <a:srgbClr val="002060"/>
                </a:solidFill>
                <a:cs typeface="Calibri Light"/>
              </a:rPr>
              <a:t>Research Title: </a:t>
            </a:r>
            <a:r>
              <a:rPr lang="en-US" sz="5400" b="1" dirty="0">
                <a:solidFill>
                  <a:schemeClr val="accent1"/>
                </a:solidFill>
                <a:cs typeface="Calibri Light"/>
              </a:rPr>
              <a:t>Roads defect detection using image annotation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06AE7-20F5-4948-9272-6D55036B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6154"/>
            <a:ext cx="10515600" cy="4940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                       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</a:t>
            </a:r>
            <a:r>
              <a:rPr lang="en-US" b="1" dirty="0">
                <a:solidFill>
                  <a:srgbClr val="000000"/>
                </a:solidFill>
                <a:cs typeface="Calibri" panose="020F0502020204030204"/>
              </a:rPr>
              <a:t>                   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cs typeface="Calibri" panose="020F0502020204030204"/>
              </a:rPr>
              <a:t>                   </a:t>
            </a:r>
            <a:r>
              <a:rPr lang="en-US" sz="3600" b="1" dirty="0">
                <a:solidFill>
                  <a:srgbClr val="00B050"/>
                </a:solidFill>
                <a:cs typeface="Calibri" panose="020F0502020204030204"/>
              </a:rPr>
              <a:t>Group members Name and Id: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                 1. Md </a:t>
            </a:r>
            <a:r>
              <a:rPr lang="en-US" b="1" dirty="0" err="1">
                <a:cs typeface="Calibri" panose="020F0502020204030204"/>
              </a:rPr>
              <a:t>Sehabub</a:t>
            </a:r>
            <a:r>
              <a:rPr lang="en-US" b="1" dirty="0">
                <a:cs typeface="Calibri" panose="020F0502020204030204"/>
              </a:rPr>
              <a:t> Zaman </a:t>
            </a:r>
            <a:r>
              <a:rPr lang="en-US" b="1" dirty="0" err="1">
                <a:cs typeface="Calibri" panose="020F0502020204030204"/>
              </a:rPr>
              <a:t>Pranta</a:t>
            </a:r>
            <a:r>
              <a:rPr lang="en-US" b="1" dirty="0">
                <a:cs typeface="Calibri" panose="020F0502020204030204"/>
              </a:rPr>
              <a:t> - 1611251042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                 2. </a:t>
            </a:r>
            <a:r>
              <a:rPr lang="en-US" b="1" dirty="0">
                <a:ea typeface="+mn-lt"/>
                <a:cs typeface="+mn-lt"/>
              </a:rPr>
              <a:t>Tanvir Ahmed – 1410982042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3. </a:t>
            </a:r>
            <a:r>
              <a:rPr lang="en-US" b="1" dirty="0" err="1">
                <a:ea typeface="+mn-lt"/>
                <a:cs typeface="+mn-lt"/>
              </a:rPr>
              <a:t>Jannatul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Ferdouse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Onny</a:t>
            </a:r>
            <a:r>
              <a:rPr lang="en-US" b="1" dirty="0">
                <a:ea typeface="+mn-lt"/>
                <a:cs typeface="+mn-lt"/>
              </a:rPr>
              <a:t> - 1631561042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4. Sadia Ahmed Tandra – 1631474042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                 5. </a:t>
            </a:r>
            <a:r>
              <a:rPr lang="en-US" b="1" dirty="0" err="1">
                <a:ea typeface="+mn-lt"/>
                <a:cs typeface="+mn-lt"/>
              </a:rPr>
              <a:t>Rokeya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Akanda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Sriti</a:t>
            </a:r>
            <a:r>
              <a:rPr lang="en-US" b="1" dirty="0">
                <a:ea typeface="+mn-lt"/>
                <a:cs typeface="+mn-lt"/>
              </a:rPr>
              <a:t> - 1620165042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83437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B642-7C9C-4ED7-A69E-A6095289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</a:t>
            </a:r>
            <a:r>
              <a:rPr lang="en-US" b="1" dirty="0">
                <a:solidFill>
                  <a:srgbClr val="00B0F0"/>
                </a:solidFill>
              </a:rPr>
              <a:t>Implementation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067DF-A20E-432E-9DA6-7262A617A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060174"/>
            <a:ext cx="11436625" cy="5565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We will gradually go forward from </a:t>
            </a:r>
            <a:r>
              <a:rPr lang="en-US" sz="2500" dirty="0">
                <a:solidFill>
                  <a:srgbClr val="00B050"/>
                </a:solidFill>
              </a:rPr>
              <a:t>image annotation </a:t>
            </a:r>
            <a:r>
              <a:rPr lang="en-US" sz="2500" dirty="0"/>
              <a:t>to </a:t>
            </a:r>
            <a:r>
              <a:rPr lang="en-US" sz="2500" dirty="0">
                <a:solidFill>
                  <a:srgbClr val="7030A0"/>
                </a:solidFill>
              </a:rPr>
              <a:t>instance segmentation</a:t>
            </a:r>
            <a:r>
              <a:rPr lang="en-US" sz="25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4AA99-8BE7-45E7-B56D-FB72A1CC2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3" y="1179443"/>
            <a:ext cx="9316278" cy="4827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8BB82-9EE6-482C-BB93-16C81AA48B1D}"/>
              </a:ext>
            </a:extLst>
          </p:cNvPr>
          <p:cNvSpPr txBox="1"/>
          <p:nvPr/>
        </p:nvSpPr>
        <p:spPr>
          <a:xfrm>
            <a:off x="838200" y="1179443"/>
            <a:ext cx="1467678" cy="89255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</a:rPr>
              <a:t>Instance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2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D4F2-7B18-4337-9B62-928B370D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998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    Introduction to object annotation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E1B78-3C96-4EB5-B4DB-35262EA3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5" y="1033670"/>
            <a:ext cx="11502886" cy="5473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CB2CA-73C3-4D4C-9645-83BE1D3F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2" y="1033672"/>
            <a:ext cx="5696777" cy="123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9695E-42A1-4AFB-BAF1-591CEC4CD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17" y="2524856"/>
            <a:ext cx="9398766" cy="3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1DBD-6C6D-46D0-A51E-FC072FFA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1552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        Yolo version 3 network architecture.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02051-4A1C-4D0B-A9C9-94C0DE930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3" y="1179513"/>
            <a:ext cx="10086382" cy="5208035"/>
          </a:xfrm>
        </p:spPr>
      </p:pic>
    </p:spTree>
    <p:extLst>
      <p:ext uri="{BB962C8B-B14F-4D97-AF65-F5344CB8AC3E}">
        <p14:creationId xmlns:p14="http://schemas.microsoft.com/office/powerpoint/2010/main" val="236947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9E33-EACA-4643-BE21-4B6927BC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Making the model compatible with our problem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844A-A714-4A3D-8FF1-DDDE2443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57" y="1152939"/>
            <a:ext cx="11145078" cy="54863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                      Transfer</a:t>
            </a:r>
            <a:r>
              <a:rPr lang="en-US" i="1" dirty="0"/>
              <a:t>   </a:t>
            </a:r>
            <a:r>
              <a:rPr lang="en-US" dirty="0"/>
              <a:t> </a:t>
            </a:r>
            <a:r>
              <a:rPr lang="en-US" i="1" dirty="0">
                <a:solidFill>
                  <a:srgbClr val="00B0F0"/>
                </a:solidFill>
              </a:rPr>
              <a:t>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4FC8C-075E-4136-AB4E-F61E13F7894A}"/>
              </a:ext>
            </a:extLst>
          </p:cNvPr>
          <p:cNvSpPr/>
          <p:nvPr/>
        </p:nvSpPr>
        <p:spPr>
          <a:xfrm>
            <a:off x="2517913" y="1497496"/>
            <a:ext cx="3432314" cy="10859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Object Detection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8B2AB-129B-46E4-ABDB-7944C8AB1F2D}"/>
              </a:ext>
            </a:extLst>
          </p:cNvPr>
          <p:cNvSpPr/>
          <p:nvPr/>
        </p:nvSpPr>
        <p:spPr>
          <a:xfrm>
            <a:off x="2532722" y="5074893"/>
            <a:ext cx="3432314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Defect Detection</a:t>
            </a:r>
          </a:p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6F2C74E-2BCC-4C8D-B7BB-FD3DA1F4216E}"/>
              </a:ext>
            </a:extLst>
          </p:cNvPr>
          <p:cNvSpPr/>
          <p:nvPr/>
        </p:nvSpPr>
        <p:spPr>
          <a:xfrm>
            <a:off x="4101548" y="2583485"/>
            <a:ext cx="147331" cy="2491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0CBF-4872-407F-8728-04548D47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4" y="1452425"/>
            <a:ext cx="2907300" cy="1931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F1E54-38FD-4BC9-BEDB-293C8B998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4" y="4380034"/>
            <a:ext cx="3061253" cy="20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3368-7D1F-4F61-9103-6F44A142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86391" cy="6817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              </a:t>
            </a:r>
            <a:r>
              <a:rPr lang="en-US" b="1" dirty="0">
                <a:solidFill>
                  <a:srgbClr val="00B0F0"/>
                </a:solidFill>
              </a:rPr>
              <a:t>Preparing Dataset for YOLO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CB52-1161-46E9-9584-B3E1977B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9"/>
            <a:ext cx="10876722" cy="545989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 used a tool called “</a:t>
            </a:r>
            <a:r>
              <a:rPr lang="en-US" sz="2400" dirty="0" err="1"/>
              <a:t>labelImg</a:t>
            </a:r>
            <a:r>
              <a:rPr lang="en-US" sz="2400" dirty="0"/>
              <a:t>” to label the image samples from our dataset.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  <a:p>
            <a:r>
              <a:rPr lang="en-US" sz="2200" dirty="0"/>
              <a:t>This tool returns a text file with the object’s class label and coordinates.</a:t>
            </a:r>
          </a:p>
          <a:p>
            <a:r>
              <a:rPr lang="en-US" sz="2200" dirty="0"/>
              <a:t>For example: </a:t>
            </a:r>
            <a:r>
              <a:rPr lang="en-US" sz="2200" dirty="0">
                <a:solidFill>
                  <a:srgbClr val="FF0000"/>
                </a:solidFill>
              </a:rPr>
              <a:t>0</a:t>
            </a:r>
            <a:r>
              <a:rPr lang="en-US" sz="2200" dirty="0"/>
              <a:t>  </a:t>
            </a:r>
            <a:r>
              <a:rPr lang="en-US" sz="2200" dirty="0">
                <a:solidFill>
                  <a:srgbClr val="00B050"/>
                </a:solidFill>
              </a:rPr>
              <a:t>0.470833  0.611111  </a:t>
            </a:r>
            <a:r>
              <a:rPr lang="en-US" sz="2200" dirty="0">
                <a:solidFill>
                  <a:srgbClr val="00B0F0"/>
                </a:solidFill>
              </a:rPr>
              <a:t>0.247917  0.583333 </a:t>
            </a:r>
            <a:r>
              <a:rPr lang="en-US" sz="2200" dirty="0"/>
              <a:t>which indicates, </a:t>
            </a:r>
          </a:p>
          <a:p>
            <a:pPr marL="0" indent="0">
              <a:buNone/>
            </a:pPr>
            <a:r>
              <a:rPr lang="en-US" sz="2200" dirty="0"/>
              <a:t>            &lt;object-class&gt; &lt;</a:t>
            </a:r>
            <a:r>
              <a:rPr lang="en-US" sz="2200" dirty="0" err="1"/>
              <a:t>x_center</a:t>
            </a:r>
            <a:r>
              <a:rPr lang="en-US" sz="2200" dirty="0"/>
              <a:t>&gt; &lt;</a:t>
            </a:r>
            <a:r>
              <a:rPr lang="en-US" sz="2200" dirty="0" err="1"/>
              <a:t>y_center</a:t>
            </a:r>
            <a:r>
              <a:rPr lang="en-US" sz="2200" dirty="0"/>
              <a:t>&gt; &lt;width&gt; &lt;height&gt;</a:t>
            </a:r>
          </a:p>
          <a:p>
            <a:r>
              <a:rPr lang="en-US" sz="2200" dirty="0"/>
              <a:t>The values generally range from 0 to 1.</a:t>
            </a:r>
          </a:p>
          <a:p>
            <a:pPr marL="0" indent="0">
              <a:buNone/>
            </a:pPr>
            <a:r>
              <a:rPr lang="en-US" dirty="0"/>
              <a:t>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EA452-95D0-4379-AC3C-392AFFAF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39" y="1683027"/>
            <a:ext cx="5016983" cy="27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D8F-976B-4651-9B0A-B3E8A5CA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               </a:t>
            </a:r>
            <a:r>
              <a:rPr lang="en-US" b="1" dirty="0">
                <a:solidFill>
                  <a:srgbClr val="00B0F0"/>
                </a:solidFill>
              </a:rPr>
              <a:t>Now the time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3DFA-4EDD-436B-87DC-99D889BB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311965"/>
            <a:ext cx="11052313" cy="5300870"/>
          </a:xfrm>
        </p:spPr>
        <p:txBody>
          <a:bodyPr>
            <a:normAutofit/>
          </a:bodyPr>
          <a:lstStyle/>
          <a:p>
            <a:r>
              <a:rPr lang="en-US" sz="2200" dirty="0"/>
              <a:t>Before sending data to the model, we have created only one class labeled as “bad” for defected roads.</a:t>
            </a:r>
          </a:p>
          <a:p>
            <a:pPr marL="0" indent="0">
              <a:buNone/>
            </a:pPr>
            <a:r>
              <a:rPr lang="en-US" sz="2400" dirty="0"/>
              <a:t>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200" dirty="0"/>
              <a:t>Instead of training from the beginning, we used some pre-trained weights trained on the COCO dataset, which contained 80 classes to make our training faster.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1A065-6BFF-4C21-8725-A2D26281A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92" y="1828800"/>
            <a:ext cx="7446481" cy="37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16BE-DC54-4EC6-AAA4-A384A7A4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/>
          <a:lstStyle/>
          <a:p>
            <a:r>
              <a:rPr lang="en-US" dirty="0"/>
              <a:t>                    </a:t>
            </a:r>
            <a:r>
              <a:rPr lang="en-US" b="1" dirty="0">
                <a:solidFill>
                  <a:srgbClr val="00B0F0"/>
                </a:solidFill>
              </a:rPr>
              <a:t>Training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B99EE-F928-4C0B-95C8-6AD9CF013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152" y="1404730"/>
            <a:ext cx="11610561" cy="4850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Due to data shortage, we have trained with a very small amount of data.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D3850-8DCF-4E4D-B8F2-8F16AF86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3" y="2438400"/>
            <a:ext cx="10896600" cy="1683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9609F-2B2D-4F8A-A036-CA91AF3B4A0D}"/>
              </a:ext>
            </a:extLst>
          </p:cNvPr>
          <p:cNvSpPr txBox="1"/>
          <p:nvPr/>
        </p:nvSpPr>
        <p:spPr>
          <a:xfrm>
            <a:off x="1649896" y="2544418"/>
            <a:ext cx="70899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Loss=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D03E1-6646-40BF-80D6-69EE0E9688D5}"/>
              </a:ext>
            </a:extLst>
          </p:cNvPr>
          <p:cNvSpPr txBox="1"/>
          <p:nvPr/>
        </p:nvSpPr>
        <p:spPr>
          <a:xfrm>
            <a:off x="143289" y="2544419"/>
            <a:ext cx="110241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Iteration=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B93FD3-B125-4348-B8E4-6BDB6329426B}"/>
              </a:ext>
            </a:extLst>
          </p:cNvPr>
          <p:cNvSpPr/>
          <p:nvPr/>
        </p:nvSpPr>
        <p:spPr>
          <a:xfrm>
            <a:off x="6161432" y="2403973"/>
            <a:ext cx="3101838" cy="6502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Iteration= epoch * </a:t>
            </a:r>
            <a:r>
              <a:rPr lang="en-US" dirty="0" err="1"/>
              <a:t>batch_size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79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D701-7109-4D96-A04A-3BAACB40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14113" cy="65529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</a:t>
            </a:r>
            <a:r>
              <a:rPr lang="en-US" b="1" dirty="0">
                <a:solidFill>
                  <a:srgbClr val="00B0F0"/>
                </a:solidFill>
              </a:rPr>
              <a:t>Now testing some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3FF6-3382-4608-B148-A9B79BF7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40" y="1192695"/>
            <a:ext cx="11330608" cy="5473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Before annotation                                                          After annotation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490B9-D510-4799-B476-EADCE33FD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927733"/>
            <a:ext cx="5446643" cy="3598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B444C-FB4C-4981-B580-23C2CDD59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03" y="1927733"/>
            <a:ext cx="5396876" cy="35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1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D265-7AF4-4FAA-9A6E-ED9703B2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b="1" dirty="0">
                <a:solidFill>
                  <a:srgbClr val="00B0F0"/>
                </a:solidFill>
              </a:rPr>
              <a:t>Testing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6EC6C-1433-44AA-9CBA-412C66FA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086678"/>
            <a:ext cx="11396870" cy="561892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Before annotation                                                          After annotation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EF71-C752-49CE-AB73-61C4E3688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1887933"/>
            <a:ext cx="5050772" cy="4134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70EC7-8057-4C94-B2B9-A0B7996D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45" y="1854300"/>
            <a:ext cx="4775255" cy="4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734E-A427-4A7D-BC55-481C9144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       </a:t>
            </a:r>
            <a:r>
              <a:rPr lang="en-US" b="1" dirty="0">
                <a:solidFill>
                  <a:schemeClr val="accent1"/>
                </a:solidFill>
              </a:rPr>
              <a:t>Introduction to image segmentation 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0D07B-8294-412F-BB8D-616FC02D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55" y="1166192"/>
            <a:ext cx="9469657" cy="5326682"/>
          </a:xfrm>
        </p:spPr>
      </p:pic>
    </p:spTree>
    <p:extLst>
      <p:ext uri="{BB962C8B-B14F-4D97-AF65-F5344CB8AC3E}">
        <p14:creationId xmlns:p14="http://schemas.microsoft.com/office/powerpoint/2010/main" val="385740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5A52-7D5A-4BC1-9537-731381B3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213"/>
            <a:ext cx="10515600" cy="51240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dirty="0">
                <a:solidFill>
                  <a:srgbClr val="00B0F0"/>
                </a:solidFill>
              </a:rPr>
              <a:t>Research Lifecyle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A22B-4B1A-497A-B6CB-8490EDDF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4" y="531815"/>
            <a:ext cx="11287539" cy="63200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 </a:t>
            </a:r>
            <a:r>
              <a:rPr lang="en-US" sz="2400" b="1" dirty="0">
                <a:solidFill>
                  <a:schemeClr val="accent2"/>
                </a:solidFill>
              </a:rPr>
              <a:t>We are now here.</a:t>
            </a:r>
            <a:r>
              <a:rPr lang="en-US" sz="2400" dirty="0"/>
              <a:t>                </a:t>
            </a:r>
            <a:endParaRPr lang="en-US" sz="20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               We started from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27CC46-D634-46AF-9F1D-570F8542ADF7}"/>
              </a:ext>
            </a:extLst>
          </p:cNvPr>
          <p:cNvSpPr/>
          <p:nvPr/>
        </p:nvSpPr>
        <p:spPr>
          <a:xfrm>
            <a:off x="8486921" y="5879741"/>
            <a:ext cx="2703446" cy="4464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Data collection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D0A65-CFDE-43C4-9819-4C7EDAC54C88}"/>
              </a:ext>
            </a:extLst>
          </p:cNvPr>
          <p:cNvSpPr/>
          <p:nvPr/>
        </p:nvSpPr>
        <p:spPr>
          <a:xfrm>
            <a:off x="7789586" y="5334876"/>
            <a:ext cx="2896431" cy="5023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Research for a model to use 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18992-6400-43BC-8DE3-ABE7D59C823E}"/>
              </a:ext>
            </a:extLst>
          </p:cNvPr>
          <p:cNvSpPr/>
          <p:nvPr/>
        </p:nvSpPr>
        <p:spPr>
          <a:xfrm>
            <a:off x="6540007" y="4718274"/>
            <a:ext cx="3399183" cy="574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implementation for two class classification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8192F8-3514-422D-BC27-D8196E5FA768}"/>
              </a:ext>
            </a:extLst>
          </p:cNvPr>
          <p:cNvSpPr/>
          <p:nvPr/>
        </p:nvSpPr>
        <p:spPr>
          <a:xfrm>
            <a:off x="5418597" y="4127408"/>
            <a:ext cx="3972340" cy="5469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B0F0"/>
              </a:solidFill>
            </a:endParaRPr>
          </a:p>
          <a:p>
            <a:pPr algn="ctr"/>
            <a:r>
              <a:rPr lang="en-US" i="1" dirty="0">
                <a:solidFill>
                  <a:srgbClr val="00B0F0"/>
                </a:solidFill>
              </a:rPr>
              <a:t>Comparison of two different models performance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343A0-1EDE-45A2-AF1A-090B2F63066E}"/>
              </a:ext>
            </a:extLst>
          </p:cNvPr>
          <p:cNvSpPr/>
          <p:nvPr/>
        </p:nvSpPr>
        <p:spPr>
          <a:xfrm>
            <a:off x="4924658" y="3510615"/>
            <a:ext cx="3810000" cy="5745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B0F0"/>
                </a:solidFill>
              </a:rPr>
              <a:t>Research for a good object annotation                             model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3398A-E027-44BD-9574-4577E6503867}"/>
              </a:ext>
            </a:extLst>
          </p:cNvPr>
          <p:cNvSpPr/>
          <p:nvPr/>
        </p:nvSpPr>
        <p:spPr>
          <a:xfrm>
            <a:off x="3240273" y="2453243"/>
            <a:ext cx="4356648" cy="4812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Implementation of object annotation model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97D1D0-0B3D-42A6-8C7D-8DD3CB404AE3}"/>
              </a:ext>
            </a:extLst>
          </p:cNvPr>
          <p:cNvSpPr/>
          <p:nvPr/>
        </p:nvSpPr>
        <p:spPr>
          <a:xfrm>
            <a:off x="8946870" y="6359166"/>
            <a:ext cx="2703446" cy="450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Research about the topic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7A88E2-344D-406A-ABE4-96E8E82B6D3B}"/>
              </a:ext>
            </a:extLst>
          </p:cNvPr>
          <p:cNvSpPr/>
          <p:nvPr/>
        </p:nvSpPr>
        <p:spPr>
          <a:xfrm rot="10800000">
            <a:off x="5700206" y="1044221"/>
            <a:ext cx="1129452" cy="181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AA654C5-EA15-434A-A287-A5FF9FA26D4E}"/>
              </a:ext>
            </a:extLst>
          </p:cNvPr>
          <p:cNvSpPr/>
          <p:nvPr/>
        </p:nvSpPr>
        <p:spPr>
          <a:xfrm>
            <a:off x="7603432" y="6524755"/>
            <a:ext cx="1272334" cy="20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7CC5A1-6376-434C-B324-9361D0E5F1FD}"/>
              </a:ext>
            </a:extLst>
          </p:cNvPr>
          <p:cNvCxnSpPr>
            <a:cxnSpLocks/>
          </p:cNvCxnSpPr>
          <p:nvPr/>
        </p:nvCxnSpPr>
        <p:spPr>
          <a:xfrm flipH="1" flipV="1">
            <a:off x="7169426" y="1902597"/>
            <a:ext cx="4296200" cy="4074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B95E351-E641-4855-9D72-CC0F62B1CD91}"/>
              </a:ext>
            </a:extLst>
          </p:cNvPr>
          <p:cNvSpPr/>
          <p:nvPr/>
        </p:nvSpPr>
        <p:spPr>
          <a:xfrm>
            <a:off x="2635937" y="1947316"/>
            <a:ext cx="4356648" cy="4555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B0F0"/>
                </a:solidFill>
              </a:rPr>
              <a:t>Again research for an instance segmentation model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BBA6-BCB8-4041-AA64-447DB178BC44}"/>
              </a:ext>
            </a:extLst>
          </p:cNvPr>
          <p:cNvSpPr/>
          <p:nvPr/>
        </p:nvSpPr>
        <p:spPr>
          <a:xfrm>
            <a:off x="2169467" y="1357077"/>
            <a:ext cx="4200677" cy="5455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Implementation of instance segmentation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80492-077D-4680-B1D2-18BBDC070E01}"/>
              </a:ext>
            </a:extLst>
          </p:cNvPr>
          <p:cNvSpPr/>
          <p:nvPr/>
        </p:nvSpPr>
        <p:spPr>
          <a:xfrm>
            <a:off x="4695617" y="2966050"/>
            <a:ext cx="3387172" cy="5023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Some more data collection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04645-E702-4BCE-A179-361790881988}"/>
              </a:ext>
            </a:extLst>
          </p:cNvPr>
          <p:cNvSpPr/>
          <p:nvPr/>
        </p:nvSpPr>
        <p:spPr>
          <a:xfrm>
            <a:off x="1487556" y="836436"/>
            <a:ext cx="4072249" cy="4695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Final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327130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70AD-5181-4DE4-A96F-904BED61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9"/>
            <a:ext cx="10515600" cy="755373"/>
          </a:xfrm>
        </p:spPr>
        <p:txBody>
          <a:bodyPr>
            <a:normAutofit/>
          </a:bodyPr>
          <a:lstStyle/>
          <a:p>
            <a:r>
              <a:rPr lang="en-US" dirty="0"/>
              <a:t>                 </a:t>
            </a:r>
            <a:r>
              <a:rPr lang="en-US" sz="3200" dirty="0">
                <a:solidFill>
                  <a:srgbClr val="00B0F0"/>
                </a:solidFill>
              </a:rPr>
              <a:t>Mask R-CNN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C52A-10BB-400C-AB9E-7600593F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113183"/>
            <a:ext cx="11184835" cy="5572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19E45-DF5A-4596-9DE8-FBBD3076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113183"/>
            <a:ext cx="11184835" cy="5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35F-2EC8-4C57-91B2-69A56767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77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</a:t>
            </a:r>
            <a:r>
              <a:rPr lang="en-US" b="1" dirty="0">
                <a:solidFill>
                  <a:srgbClr val="00B0F0"/>
                </a:solidFill>
              </a:rPr>
              <a:t>Preparing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0D668-B53C-4949-8817-75E2609C0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5" y="1391478"/>
            <a:ext cx="5984743" cy="51013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7DD75-0999-4BBB-B6C2-803089D6C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235" y="1391478"/>
            <a:ext cx="5194660" cy="51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EB46-875A-458B-A4D0-58296E9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                    Dataset structure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84858-0B9C-421D-BADA-F53809FCB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54" y="1219201"/>
            <a:ext cx="6318822" cy="25311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A454D-585C-448B-B425-48E70046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90" y="4055166"/>
            <a:ext cx="8130002" cy="21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0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7AB-F3C0-4410-8218-D68E80AD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51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</a:t>
            </a:r>
            <a:r>
              <a:rPr lang="en-US" b="1" dirty="0">
                <a:solidFill>
                  <a:srgbClr val="00B0F0"/>
                </a:solidFill>
              </a:rPr>
              <a:t>Training result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B3E5-3EDA-46F5-B004-9027DFC55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1" y="1033670"/>
            <a:ext cx="11423372" cy="54592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Due to data shortage, we have trained only on roughly 700 samples.</a:t>
            </a:r>
          </a:p>
          <a:p>
            <a:pPr marL="0" indent="0">
              <a:buNone/>
            </a:pPr>
            <a:r>
              <a:rPr lang="en-US" dirty="0"/>
              <a:t>              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                                 Resnet-101 backbone with 32 batch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8CCA9-CD3B-466E-8549-7214E5C4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2" y="2672829"/>
            <a:ext cx="4996900" cy="347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0AB7F-B126-4540-B055-76E51723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80" y="2672829"/>
            <a:ext cx="5111162" cy="34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3E0D-EDEE-46F8-9733-D03D8F0B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dirty="0">
                <a:solidFill>
                  <a:srgbClr val="00B0F0"/>
                </a:solidFill>
              </a:rPr>
              <a:t>Result analysis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A32B-86FA-45B2-ADFE-0E033A55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1113183"/>
            <a:ext cx="11145078" cy="5486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                    </a:t>
            </a:r>
            <a:r>
              <a:rPr lang="en-US" sz="2400" dirty="0">
                <a:solidFill>
                  <a:srgbClr val="00B050"/>
                </a:solidFill>
              </a:rPr>
              <a:t>Resnet-50 backbone with 64 batch size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38089-06B7-4C80-9EDC-4B0F35C4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164510"/>
            <a:ext cx="5247861" cy="3785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01F8D-9E23-4B27-AB8D-5B70F6129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5" y="2374030"/>
            <a:ext cx="5221118" cy="3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7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3E0D-EDEE-46F8-9733-D03D8F0B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dirty="0">
                <a:solidFill>
                  <a:srgbClr val="00B0F0"/>
                </a:solidFill>
              </a:rPr>
              <a:t>Result analysis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A32B-86FA-45B2-ADFE-0E033A55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1113183"/>
            <a:ext cx="11145078" cy="5486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                    </a:t>
            </a:r>
            <a:r>
              <a:rPr lang="en-US" sz="2400" dirty="0">
                <a:solidFill>
                  <a:srgbClr val="00B050"/>
                </a:solidFill>
              </a:rPr>
              <a:t>Resnet-101 backbone with 64 batch size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73954-2B10-408B-81B3-D7711C16A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43204"/>
            <a:ext cx="5195681" cy="373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D260C0-555E-4D9E-8130-E6DB32AED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1340"/>
            <a:ext cx="5512904" cy="37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3E0D-EDEE-46F8-9733-D03D8F0B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dirty="0">
                <a:solidFill>
                  <a:srgbClr val="00B0F0"/>
                </a:solidFill>
              </a:rPr>
              <a:t>Result analysis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A32B-86FA-45B2-ADFE-0E033A55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1113183"/>
            <a:ext cx="11145078" cy="5486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                    </a:t>
            </a:r>
            <a:r>
              <a:rPr lang="en-US" sz="2400" dirty="0">
                <a:solidFill>
                  <a:srgbClr val="00B050"/>
                </a:solidFill>
              </a:rPr>
              <a:t>Resnet-50 backbone with 512 batch size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1311C-CC3F-411B-A40D-CE88C4628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2" y="2428309"/>
            <a:ext cx="5101881" cy="3652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C4B77-D7BD-4934-B78F-6D12F535A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82" y="2359156"/>
            <a:ext cx="5340522" cy="36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0946-E1F6-4E50-A141-46BFE82B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</a:t>
            </a:r>
            <a:r>
              <a:rPr lang="en-US" b="1" dirty="0">
                <a:solidFill>
                  <a:srgbClr val="00B0F0"/>
                </a:solidFill>
              </a:rPr>
              <a:t>Testing some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28CB-FB69-4ABB-937F-E0FF3A4D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060174"/>
            <a:ext cx="11410121" cy="5565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      Base Image                                                            Segmented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4FD82-82C6-4237-A77E-40A80EA6D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3" y="2165074"/>
            <a:ext cx="5009321" cy="3707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6623-964E-4A6F-8C11-432CA110A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1" y="2090531"/>
            <a:ext cx="5483226" cy="38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4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0946-E1F6-4E50-A141-46BFE82B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</a:t>
            </a:r>
            <a:r>
              <a:rPr lang="en-US" b="1" dirty="0">
                <a:solidFill>
                  <a:srgbClr val="00B0F0"/>
                </a:solidFill>
              </a:rPr>
              <a:t>Testing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28CB-FB69-4ABB-937F-E0FF3A4D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060174"/>
            <a:ext cx="11410121" cy="5565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      Base Image                                                            Segmented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DBA1F-EFE9-430E-AD42-9AC4206AC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8" y="2014331"/>
            <a:ext cx="3770543" cy="4478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8AE8D-860D-4681-9895-7540C233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13" y="2014331"/>
            <a:ext cx="3770542" cy="46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9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9EE6-F7CC-4778-89AE-3AB24948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</a:t>
            </a:r>
            <a:r>
              <a:rPr lang="en-US" b="1" dirty="0">
                <a:solidFill>
                  <a:srgbClr val="00B0F0"/>
                </a:solidFill>
              </a:rPr>
              <a:t>Some more testing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C3BBF-7F4F-431C-B35E-372A61EF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2" y="1188345"/>
            <a:ext cx="3806509" cy="27740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7353A-8220-4BF7-8160-8D58AA36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33" y="1188346"/>
            <a:ext cx="4010025" cy="277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72DFB-3A0C-4E92-86E0-108D10D39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35" y="1104900"/>
            <a:ext cx="3505200" cy="464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7B1C6-C3A1-4CCA-9E9C-24B8D4E1E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5" y="4156076"/>
            <a:ext cx="3505199" cy="2336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956876-F23A-4900-982C-36E4E921F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08" y="4083051"/>
            <a:ext cx="4362450" cy="24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5A52-7D5A-4BC1-9537-731381B3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213"/>
            <a:ext cx="10515600" cy="51240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</a:t>
            </a:r>
            <a:r>
              <a:rPr lang="en-US" b="1" dirty="0">
                <a:solidFill>
                  <a:srgbClr val="00B0F0"/>
                </a:solidFill>
              </a:rPr>
              <a:t>Research Lifecyle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A22B-4B1A-497A-B6CB-8490EDDF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4" y="531815"/>
            <a:ext cx="11287539" cy="63200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                 </a:t>
            </a:r>
            <a:r>
              <a:rPr lang="en-US" sz="2400" b="1" dirty="0">
                <a:solidFill>
                  <a:schemeClr val="accent2"/>
                </a:solidFill>
              </a:rPr>
              <a:t>We are now here.</a:t>
            </a:r>
            <a:r>
              <a:rPr lang="en-US" sz="2400" dirty="0"/>
              <a:t>                </a:t>
            </a:r>
            <a:endParaRPr lang="en-US" sz="20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                                                                              We started from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27CC46-D634-46AF-9F1D-570F8542ADF7}"/>
              </a:ext>
            </a:extLst>
          </p:cNvPr>
          <p:cNvSpPr/>
          <p:nvPr/>
        </p:nvSpPr>
        <p:spPr>
          <a:xfrm>
            <a:off x="8486921" y="5879741"/>
            <a:ext cx="2703446" cy="4464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Data collection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D0A65-CFDE-43C4-9819-4C7EDAC54C88}"/>
              </a:ext>
            </a:extLst>
          </p:cNvPr>
          <p:cNvSpPr/>
          <p:nvPr/>
        </p:nvSpPr>
        <p:spPr>
          <a:xfrm>
            <a:off x="7789586" y="5334876"/>
            <a:ext cx="2896431" cy="5023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Research for a model to use 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18992-6400-43BC-8DE3-ABE7D59C823E}"/>
              </a:ext>
            </a:extLst>
          </p:cNvPr>
          <p:cNvSpPr/>
          <p:nvPr/>
        </p:nvSpPr>
        <p:spPr>
          <a:xfrm>
            <a:off x="6540007" y="4718274"/>
            <a:ext cx="3399183" cy="574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implementation for two class classification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8192F8-3514-422D-BC27-D8196E5FA768}"/>
              </a:ext>
            </a:extLst>
          </p:cNvPr>
          <p:cNvSpPr/>
          <p:nvPr/>
        </p:nvSpPr>
        <p:spPr>
          <a:xfrm>
            <a:off x="5418597" y="4127408"/>
            <a:ext cx="3972340" cy="5469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B0F0"/>
              </a:solidFill>
            </a:endParaRPr>
          </a:p>
          <a:p>
            <a:pPr algn="ctr"/>
            <a:r>
              <a:rPr lang="en-US" i="1" dirty="0">
                <a:solidFill>
                  <a:srgbClr val="00B0F0"/>
                </a:solidFill>
              </a:rPr>
              <a:t>Comparison of two different models performance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343A0-1EDE-45A2-AF1A-090B2F63066E}"/>
              </a:ext>
            </a:extLst>
          </p:cNvPr>
          <p:cNvSpPr/>
          <p:nvPr/>
        </p:nvSpPr>
        <p:spPr>
          <a:xfrm>
            <a:off x="4924658" y="3510615"/>
            <a:ext cx="3810000" cy="5745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B0F0"/>
                </a:solidFill>
              </a:rPr>
              <a:t>Research for a good object annotation                             model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3398A-E027-44BD-9574-4577E6503867}"/>
              </a:ext>
            </a:extLst>
          </p:cNvPr>
          <p:cNvSpPr/>
          <p:nvPr/>
        </p:nvSpPr>
        <p:spPr>
          <a:xfrm>
            <a:off x="3240273" y="2453243"/>
            <a:ext cx="4356648" cy="4812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Implementation of object annotation model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97D1D0-0B3D-42A6-8C7D-8DD3CB404AE3}"/>
              </a:ext>
            </a:extLst>
          </p:cNvPr>
          <p:cNvSpPr/>
          <p:nvPr/>
        </p:nvSpPr>
        <p:spPr>
          <a:xfrm>
            <a:off x="8946870" y="6359166"/>
            <a:ext cx="2703446" cy="450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Research about the topic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7A88E2-344D-406A-ABE4-96E8E82B6D3B}"/>
              </a:ext>
            </a:extLst>
          </p:cNvPr>
          <p:cNvSpPr/>
          <p:nvPr/>
        </p:nvSpPr>
        <p:spPr>
          <a:xfrm rot="10800000">
            <a:off x="5700206" y="1044221"/>
            <a:ext cx="1129452" cy="181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AA654C5-EA15-434A-A287-A5FF9FA26D4E}"/>
              </a:ext>
            </a:extLst>
          </p:cNvPr>
          <p:cNvSpPr/>
          <p:nvPr/>
        </p:nvSpPr>
        <p:spPr>
          <a:xfrm>
            <a:off x="7603432" y="6524755"/>
            <a:ext cx="1272334" cy="208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7CC5A1-6376-434C-B324-9361D0E5F1FD}"/>
              </a:ext>
            </a:extLst>
          </p:cNvPr>
          <p:cNvCxnSpPr>
            <a:cxnSpLocks/>
          </p:cNvCxnSpPr>
          <p:nvPr/>
        </p:nvCxnSpPr>
        <p:spPr>
          <a:xfrm flipH="1" flipV="1">
            <a:off x="7248940" y="2040835"/>
            <a:ext cx="4216686" cy="398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B95E351-E641-4855-9D72-CC0F62B1CD91}"/>
              </a:ext>
            </a:extLst>
          </p:cNvPr>
          <p:cNvSpPr/>
          <p:nvPr/>
        </p:nvSpPr>
        <p:spPr>
          <a:xfrm>
            <a:off x="2635937" y="1947316"/>
            <a:ext cx="4356648" cy="4555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B0F0"/>
                </a:solidFill>
              </a:rPr>
              <a:t>Again research for an instance segmentation model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BBA6-BCB8-4041-AA64-447DB178BC44}"/>
              </a:ext>
            </a:extLst>
          </p:cNvPr>
          <p:cNvSpPr/>
          <p:nvPr/>
        </p:nvSpPr>
        <p:spPr>
          <a:xfrm>
            <a:off x="2169467" y="1357077"/>
            <a:ext cx="4200677" cy="5455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Implementation of instance segmentation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80492-077D-4680-B1D2-18BBDC070E01}"/>
              </a:ext>
            </a:extLst>
          </p:cNvPr>
          <p:cNvSpPr/>
          <p:nvPr/>
        </p:nvSpPr>
        <p:spPr>
          <a:xfrm>
            <a:off x="4695617" y="2966050"/>
            <a:ext cx="3387172" cy="5023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Some more data collection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04645-E702-4BCE-A179-361790881988}"/>
              </a:ext>
            </a:extLst>
          </p:cNvPr>
          <p:cNvSpPr/>
          <p:nvPr/>
        </p:nvSpPr>
        <p:spPr>
          <a:xfrm>
            <a:off x="1487556" y="836436"/>
            <a:ext cx="4072249" cy="4695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Final Results and Analysis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F61FB5B-C655-44B2-8DDA-075E00FDC1D8}"/>
              </a:ext>
            </a:extLst>
          </p:cNvPr>
          <p:cNvSpPr/>
          <p:nvPr/>
        </p:nvSpPr>
        <p:spPr>
          <a:xfrm rot="18634184">
            <a:off x="1857759" y="1070570"/>
            <a:ext cx="623415" cy="270102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9B475-B2D6-49C5-A1F8-855DE2F3BDFF}"/>
              </a:ext>
            </a:extLst>
          </p:cNvPr>
          <p:cNvSpPr txBox="1"/>
          <p:nvPr/>
        </p:nvSpPr>
        <p:spPr>
          <a:xfrm>
            <a:off x="994759" y="2765909"/>
            <a:ext cx="1437835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are going to discuss about these 4 steps only.</a:t>
            </a:r>
          </a:p>
        </p:txBody>
      </p:sp>
    </p:spTree>
    <p:extLst>
      <p:ext uri="{BB962C8B-B14F-4D97-AF65-F5344CB8AC3E}">
        <p14:creationId xmlns:p14="http://schemas.microsoft.com/office/powerpoint/2010/main" val="2361767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6B9F-4D4A-4CC4-A4AE-21A5786B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52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</a:t>
            </a:r>
            <a:r>
              <a:rPr lang="en-US" dirty="0">
                <a:solidFill>
                  <a:srgbClr val="00B0F0"/>
                </a:solidFill>
              </a:rPr>
              <a:t>Evaluating validation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805BFA-41F6-4F82-B420-9DD479C33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873019"/>
              </p:ext>
            </p:extLst>
          </p:nvPr>
        </p:nvGraphicFramePr>
        <p:xfrm>
          <a:off x="1143000" y="1587086"/>
          <a:ext cx="10531983" cy="311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233905309"/>
                    </a:ext>
                  </a:extLst>
                </a:gridCol>
                <a:gridCol w="1266687">
                  <a:extLst>
                    <a:ext uri="{9D8B030D-6E8A-4147-A177-3AD203B41FA5}">
                      <a16:colId xmlns:a16="http://schemas.microsoft.com/office/drawing/2014/main" val="2510126504"/>
                    </a:ext>
                  </a:extLst>
                </a:gridCol>
                <a:gridCol w="1086496">
                  <a:extLst>
                    <a:ext uri="{9D8B030D-6E8A-4147-A177-3AD203B41FA5}">
                      <a16:colId xmlns:a16="http://schemas.microsoft.com/office/drawing/2014/main" val="43777855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6014527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929151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9071314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85635088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0085583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68106242"/>
                    </a:ext>
                  </a:extLst>
                </a:gridCol>
              </a:tblGrid>
              <a:tr h="939706">
                <a:tc>
                  <a:txBody>
                    <a:bodyPr/>
                    <a:lstStyle/>
                    <a:p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Backbone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36311"/>
                  </a:ext>
                </a:extLst>
              </a:tr>
              <a:tr h="544433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41.726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11.623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23.264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764793"/>
                  </a:ext>
                </a:extLst>
              </a:tr>
              <a:tr h="544433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13.456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14.357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340316"/>
                  </a:ext>
                </a:extLst>
              </a:tr>
              <a:tr h="544433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39.925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12505"/>
                  </a:ext>
                </a:extLst>
              </a:tr>
              <a:tr h="544433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9.413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09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68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6B9F-4D4A-4CC4-A4AE-21A5786B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52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dirty="0">
                <a:solidFill>
                  <a:srgbClr val="00B0F0"/>
                </a:solidFill>
              </a:rPr>
              <a:t>Evaluation cont’d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805BFA-41F6-4F82-B420-9DD479C33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464550"/>
              </p:ext>
            </p:extLst>
          </p:nvPr>
        </p:nvGraphicFramePr>
        <p:xfrm>
          <a:off x="1063487" y="1645505"/>
          <a:ext cx="10515600" cy="3011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582">
                  <a:extLst>
                    <a:ext uri="{9D8B030D-6E8A-4147-A177-3AD203B41FA5}">
                      <a16:colId xmlns:a16="http://schemas.microsoft.com/office/drawing/2014/main" val="3233905309"/>
                    </a:ext>
                  </a:extLst>
                </a:gridCol>
                <a:gridCol w="1264718">
                  <a:extLst>
                    <a:ext uri="{9D8B030D-6E8A-4147-A177-3AD203B41FA5}">
                      <a16:colId xmlns:a16="http://schemas.microsoft.com/office/drawing/2014/main" val="2510126504"/>
                    </a:ext>
                  </a:extLst>
                </a:gridCol>
                <a:gridCol w="1084808">
                  <a:extLst>
                    <a:ext uri="{9D8B030D-6E8A-4147-A177-3AD203B41FA5}">
                      <a16:colId xmlns:a16="http://schemas.microsoft.com/office/drawing/2014/main" val="437778555"/>
                    </a:ext>
                  </a:extLst>
                </a:gridCol>
                <a:gridCol w="1166582">
                  <a:extLst>
                    <a:ext uri="{9D8B030D-6E8A-4147-A177-3AD203B41FA5}">
                      <a16:colId xmlns:a16="http://schemas.microsoft.com/office/drawing/2014/main" val="3160145275"/>
                    </a:ext>
                  </a:extLst>
                </a:gridCol>
                <a:gridCol w="1149931">
                  <a:extLst>
                    <a:ext uri="{9D8B030D-6E8A-4147-A177-3AD203B41FA5}">
                      <a16:colId xmlns:a16="http://schemas.microsoft.com/office/drawing/2014/main" val="1392915102"/>
                    </a:ext>
                  </a:extLst>
                </a:gridCol>
                <a:gridCol w="1183233">
                  <a:extLst>
                    <a:ext uri="{9D8B030D-6E8A-4147-A177-3AD203B41FA5}">
                      <a16:colId xmlns:a16="http://schemas.microsoft.com/office/drawing/2014/main" val="2907131409"/>
                    </a:ext>
                  </a:extLst>
                </a:gridCol>
                <a:gridCol w="1166582">
                  <a:extLst>
                    <a:ext uri="{9D8B030D-6E8A-4147-A177-3AD203B41FA5}">
                      <a16:colId xmlns:a16="http://schemas.microsoft.com/office/drawing/2014/main" val="2856350886"/>
                    </a:ext>
                  </a:extLst>
                </a:gridCol>
                <a:gridCol w="1166582">
                  <a:extLst>
                    <a:ext uri="{9D8B030D-6E8A-4147-A177-3AD203B41FA5}">
                      <a16:colId xmlns:a16="http://schemas.microsoft.com/office/drawing/2014/main" val="2200855835"/>
                    </a:ext>
                  </a:extLst>
                </a:gridCol>
                <a:gridCol w="1166582">
                  <a:extLst>
                    <a:ext uri="{9D8B030D-6E8A-4147-A177-3AD203B41FA5}">
                      <a16:colId xmlns:a16="http://schemas.microsoft.com/office/drawing/2014/main" val="3068106242"/>
                    </a:ext>
                  </a:extLst>
                </a:gridCol>
              </a:tblGrid>
              <a:tr h="844553">
                <a:tc>
                  <a:txBody>
                    <a:bodyPr/>
                    <a:lstStyle/>
                    <a:p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Backbone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36311"/>
                  </a:ext>
                </a:extLst>
              </a:tr>
              <a:tr h="489305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41.726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11.623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23.264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764793"/>
                  </a:ext>
                </a:extLst>
              </a:tr>
              <a:tr h="576259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46.633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13.456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14.357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340316"/>
                  </a:ext>
                </a:extLst>
              </a:tr>
              <a:tr h="611996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39.925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12505"/>
                  </a:ext>
                </a:extLst>
              </a:tr>
              <a:tr h="489305">
                <a:tc>
                  <a:txBody>
                    <a:bodyPr/>
                    <a:lstStyle/>
                    <a:p>
                      <a:r>
                        <a:rPr lang="en-US" dirty="0"/>
                        <a:t>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9.413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0983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70588FD-F11D-4AEE-9C3B-D87D1E3C1AAD}"/>
              </a:ext>
            </a:extLst>
          </p:cNvPr>
          <p:cNvSpPr txBox="1"/>
          <p:nvPr/>
        </p:nvSpPr>
        <p:spPr>
          <a:xfrm>
            <a:off x="523461" y="4223918"/>
            <a:ext cx="536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15483-F3F1-4083-93D3-7190A6D08A0A}"/>
              </a:ext>
            </a:extLst>
          </p:cNvPr>
          <p:cNvSpPr txBox="1"/>
          <p:nvPr/>
        </p:nvSpPr>
        <p:spPr>
          <a:xfrm>
            <a:off x="412473" y="3059668"/>
            <a:ext cx="64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656602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788A-7CF9-4108-BD93-F3E8D223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797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</a:t>
            </a:r>
            <a:r>
              <a:rPr lang="en-US" b="1" dirty="0">
                <a:solidFill>
                  <a:srgbClr val="00B0F0"/>
                </a:solidFill>
              </a:rPr>
              <a:t>Further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9569-3C8D-4E02-BD41-11C02D5F2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166191"/>
            <a:ext cx="11264347" cy="532668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Could be used </a:t>
            </a:r>
            <a:r>
              <a:rPr lang="en-US" dirty="0">
                <a:solidFill>
                  <a:srgbClr val="00B050"/>
                </a:solidFill>
              </a:rPr>
              <a:t>GAN</a:t>
            </a:r>
            <a:r>
              <a:rPr lang="en-US" dirty="0"/>
              <a:t> or training with more samples.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</a:t>
            </a:r>
            <a:r>
              <a:rPr lang="en-US" dirty="0">
                <a:solidFill>
                  <a:srgbClr val="00B050"/>
                </a:solidFill>
              </a:rPr>
              <a:t>active learning </a:t>
            </a:r>
            <a:r>
              <a:rPr lang="en-US" dirty="0"/>
              <a:t>could decrease the annotation effort.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Testing on a </a:t>
            </a:r>
            <a:r>
              <a:rPr lang="en-US" dirty="0">
                <a:solidFill>
                  <a:srgbClr val="00B050"/>
                </a:solidFill>
              </a:rPr>
              <a:t>larger validation set </a:t>
            </a:r>
            <a:r>
              <a:rPr lang="en-US" dirty="0"/>
              <a:t>to get the actual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532569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5F67-EA24-4048-9AF4-F6C5174B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19" y="293239"/>
            <a:ext cx="11723297" cy="6256996"/>
          </a:xfrm>
        </p:spPr>
        <p:txBody>
          <a:bodyPr>
            <a:normAutofit/>
          </a:bodyPr>
          <a:lstStyle/>
          <a:p>
            <a:r>
              <a:rPr lang="en-US" sz="8800" b="1" dirty="0">
                <a:cs typeface="Calibri Light"/>
              </a:rPr>
              <a:t>             </a:t>
            </a:r>
            <a:r>
              <a:rPr lang="en-US" sz="9600" b="1" dirty="0">
                <a:cs typeface="Calibri Light"/>
              </a:rPr>
              <a:t>The End!</a:t>
            </a:r>
            <a:br>
              <a:rPr lang="en-US" sz="9600" b="1" dirty="0">
                <a:cs typeface="Calibri Light"/>
              </a:rPr>
            </a:br>
            <a:r>
              <a:rPr lang="en-US" sz="9600" b="1" i="1" dirty="0">
                <a:cs typeface="Calibri Light"/>
              </a:rPr>
              <a:t>  </a:t>
            </a:r>
            <a:r>
              <a:rPr lang="en-US" sz="9600" b="1" i="1" dirty="0">
                <a:solidFill>
                  <a:schemeClr val="accent1"/>
                </a:solidFill>
                <a:cs typeface="Calibri Light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3743342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119E-04CF-42F3-9240-34EA3B41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7" y="365126"/>
            <a:ext cx="11436625" cy="4962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                        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0F08-99FB-46CF-906C-FF4F6ACE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126434"/>
            <a:ext cx="11436626" cy="536644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https://www.analyticsvidhya.com/blog/2019/04/introduction-image-segmentation-techniques-python/</a:t>
            </a: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https://hackernoon.com/illuminating-the-intriguing-computer-vision-uses-cases-of-image-annotation-w21m3zfg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http://www.robots.ox.ac.uk/~vgg/software/via/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https://github.com/facebookresearch/detectron2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https://github.com/AlexeyAB/darknet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http://www.robots.ox.ac.uk/~vgg/software/via/</a:t>
            </a:r>
            <a:endParaRPr lang="en-US" sz="2000" dirty="0"/>
          </a:p>
          <a:p>
            <a:r>
              <a:rPr lang="en-US" sz="2000" dirty="0">
                <a:hlinkClick r:id="rId7"/>
              </a:rPr>
              <a:t>https://github.com/tzutalin/labelImg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1296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6F0D-FE44-48FE-8F7D-0E1846F8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225287"/>
            <a:ext cx="10529977" cy="4557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 Light"/>
              </a:rPr>
              <a:t>        Different types of Image Annotation: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BB69-7B49-4204-82DA-FEEFBE7D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23" y="1078003"/>
            <a:ext cx="10529977" cy="5098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 dirty="0">
                <a:cs typeface="Calibri"/>
              </a:rPr>
              <a:t>                 </a:t>
            </a:r>
            <a:r>
              <a:rPr lang="en-US" sz="3600" b="1" dirty="0">
                <a:solidFill>
                  <a:schemeClr val="accent1"/>
                </a:solidFill>
                <a:cs typeface="Calibri"/>
              </a:rPr>
              <a:t>1.</a:t>
            </a:r>
            <a:r>
              <a:rPr lang="en-US" sz="3600" b="1" dirty="0">
                <a:cs typeface="Calibri"/>
              </a:rPr>
              <a:t> </a:t>
            </a:r>
            <a:r>
              <a:rPr lang="en-US" sz="3600" dirty="0">
                <a:cs typeface="Calibri"/>
              </a:rPr>
              <a:t>Bounding Box Annotation</a:t>
            </a:r>
            <a:endParaRPr lang="en-US" dirty="0"/>
          </a:p>
          <a:p>
            <a:pPr marL="0" indent="0">
              <a:buNone/>
            </a:pPr>
            <a:r>
              <a:rPr lang="en-US" sz="3600" b="1" dirty="0">
                <a:cs typeface="Calibri"/>
              </a:rPr>
              <a:t>                 </a:t>
            </a:r>
            <a:r>
              <a:rPr lang="en-US" sz="3600" b="1" dirty="0">
                <a:solidFill>
                  <a:schemeClr val="accent1"/>
                </a:solidFill>
                <a:cs typeface="Calibri"/>
              </a:rPr>
              <a:t>2.</a:t>
            </a:r>
            <a:r>
              <a:rPr lang="en-US" sz="3600" b="1" dirty="0">
                <a:cs typeface="Calibri"/>
              </a:rPr>
              <a:t> </a:t>
            </a:r>
            <a:r>
              <a:rPr lang="en-US" sz="3600" dirty="0">
                <a:cs typeface="Calibri"/>
              </a:rPr>
              <a:t>2D and 3D cuboid Annotation</a:t>
            </a:r>
          </a:p>
          <a:p>
            <a:pPr marL="0" indent="0">
              <a:buNone/>
            </a:pPr>
            <a:r>
              <a:rPr lang="en-US" sz="3600" b="1" dirty="0">
                <a:cs typeface="Calibri"/>
              </a:rPr>
              <a:t>                 </a:t>
            </a:r>
            <a:r>
              <a:rPr lang="en-US" sz="3600" b="1" dirty="0">
                <a:solidFill>
                  <a:schemeClr val="accent1"/>
                </a:solidFill>
                <a:cs typeface="Calibri"/>
              </a:rPr>
              <a:t>3.</a:t>
            </a:r>
            <a:r>
              <a:rPr lang="en-US" sz="3600" b="1" dirty="0">
                <a:cs typeface="Calibri"/>
              </a:rPr>
              <a:t> </a:t>
            </a:r>
            <a:r>
              <a:rPr lang="en-US" sz="3600" dirty="0">
                <a:cs typeface="Calibri"/>
              </a:rPr>
              <a:t>Landmark Annotation</a:t>
            </a:r>
          </a:p>
          <a:p>
            <a:pPr marL="0" indent="0">
              <a:buNone/>
            </a:pPr>
            <a:r>
              <a:rPr lang="en-US" sz="3600" dirty="0">
                <a:cs typeface="Calibri"/>
              </a:rPr>
              <a:t>                 </a:t>
            </a:r>
            <a:r>
              <a:rPr lang="en-US" sz="3600" b="1" dirty="0">
                <a:solidFill>
                  <a:schemeClr val="accent5"/>
                </a:solidFill>
                <a:cs typeface="Calibri"/>
              </a:rPr>
              <a:t>4. </a:t>
            </a:r>
            <a:r>
              <a:rPr lang="en-US" sz="3600" dirty="0">
                <a:cs typeface="Calibri"/>
              </a:rPr>
              <a:t>Polygon Annotation</a:t>
            </a:r>
          </a:p>
          <a:p>
            <a:pPr marL="0" indent="0">
              <a:buNone/>
            </a:pPr>
            <a:r>
              <a:rPr lang="en-US" sz="3600" dirty="0">
                <a:cs typeface="Calibri"/>
              </a:rPr>
              <a:t>                 </a:t>
            </a:r>
            <a:r>
              <a:rPr lang="en-US" sz="3600" b="1" dirty="0">
                <a:solidFill>
                  <a:srgbClr val="0070C0"/>
                </a:solidFill>
                <a:cs typeface="Calibri"/>
              </a:rPr>
              <a:t>5. </a:t>
            </a:r>
            <a:r>
              <a:rPr lang="en-US" sz="3600" dirty="0">
                <a:cs typeface="Calibri"/>
              </a:rPr>
              <a:t>Polygon Segmentation</a:t>
            </a:r>
          </a:p>
          <a:p>
            <a:pPr marL="0" indent="0">
              <a:buNone/>
            </a:pPr>
            <a:r>
              <a:rPr lang="en-US" sz="3600" dirty="0">
                <a:cs typeface="Calibri"/>
              </a:rPr>
              <a:t>                 </a:t>
            </a:r>
            <a:r>
              <a:rPr lang="en-US" sz="3600" b="1" dirty="0">
                <a:solidFill>
                  <a:srgbClr val="0070C0"/>
                </a:solidFill>
                <a:cs typeface="Calibri"/>
              </a:rPr>
              <a:t>6. </a:t>
            </a:r>
            <a:r>
              <a:rPr lang="en-US" sz="3600" dirty="0">
                <a:cs typeface="Calibri"/>
              </a:rPr>
              <a:t>Semantic Segmentation</a:t>
            </a:r>
          </a:p>
          <a:p>
            <a:pPr marL="0" indent="0">
              <a:buNone/>
            </a:pPr>
            <a:r>
              <a:rPr lang="en-US" sz="3600" b="1" dirty="0">
                <a:cs typeface="Calibri"/>
              </a:rPr>
              <a:t>                 </a:t>
            </a:r>
            <a:r>
              <a:rPr lang="en-US" sz="3600" b="1" dirty="0">
                <a:solidFill>
                  <a:schemeClr val="accent1"/>
                </a:solidFill>
                <a:cs typeface="Calibri"/>
              </a:rPr>
              <a:t>7.</a:t>
            </a:r>
            <a:r>
              <a:rPr lang="en-US" sz="3600" b="1" dirty="0">
                <a:cs typeface="Calibri"/>
              </a:rPr>
              <a:t> </a:t>
            </a:r>
            <a:r>
              <a:rPr lang="en-US" sz="3600" dirty="0">
                <a:cs typeface="Calibri"/>
              </a:rPr>
              <a:t>Video Annotation </a:t>
            </a:r>
            <a:r>
              <a:rPr lang="en-US" sz="3600" dirty="0">
                <a:solidFill>
                  <a:schemeClr val="accent1"/>
                </a:solidFill>
                <a:cs typeface="Calibri"/>
              </a:rPr>
              <a:t>and so on.</a:t>
            </a:r>
          </a:p>
        </p:txBody>
      </p:sp>
    </p:spTree>
    <p:extLst>
      <p:ext uri="{BB962C8B-B14F-4D97-AF65-F5344CB8AC3E}">
        <p14:creationId xmlns:p14="http://schemas.microsoft.com/office/powerpoint/2010/main" val="276941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FE86-2D6D-4AD6-959A-40FCAE55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178220"/>
            <a:ext cx="11264348" cy="6210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cs typeface="Calibri Light"/>
              </a:rPr>
              <a:t>                         </a:t>
            </a:r>
            <a:r>
              <a:rPr lang="en-US" b="1" dirty="0">
                <a:solidFill>
                  <a:srgbClr val="00B0F0"/>
                </a:solidFill>
              </a:rPr>
              <a:t>Types of annotation used: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4" descr="A picture containing table, sitting, items, display&#10;&#10;Description generated with very high confidence">
            <a:extLst>
              <a:ext uri="{FF2B5EF4-FFF2-40B4-BE49-F238E27FC236}">
                <a16:creationId xmlns:a16="http://schemas.microsoft.com/office/drawing/2014/main" id="{1EF3D9D2-4DAD-4AFD-AB23-B25796E7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513" y="1043825"/>
            <a:ext cx="9908313" cy="5177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63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B0FD-9999-4C54-9FB5-112FD760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79"/>
            <a:ext cx="10515600" cy="50875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              Types of annotation used: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85ED0-CF02-4FFC-8842-4BC7D631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940904"/>
            <a:ext cx="11476383" cy="5236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Polygon Annotation </a:t>
            </a:r>
            <a:r>
              <a:rPr lang="en-US" sz="2400" dirty="0"/>
              <a:t>permits annotators to plot points on every vertex of the objective item. This annotation technique permits all of the object’s exact edges to be annotated, regardless of its shape.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CFD4-A31B-4D03-9643-ED7B6BB8F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7" y="2104559"/>
            <a:ext cx="6082747" cy="43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8A7F-3188-4E31-816C-98D88EF8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216"/>
            <a:ext cx="10515600" cy="52346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b="1" dirty="0">
                <a:solidFill>
                  <a:srgbClr val="00B0F0"/>
                </a:solidFill>
              </a:rPr>
              <a:t>Different types of Image Segmentation: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A4B1-02D3-4DEF-ADD8-3FEDDCB1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9443"/>
            <a:ext cx="10876722" cy="5115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                       </a:t>
            </a:r>
          </a:p>
          <a:p>
            <a:pPr marL="0" indent="0">
              <a:buNone/>
            </a:pPr>
            <a:r>
              <a:rPr lang="en-US" sz="3200" dirty="0"/>
              <a:t>                      </a:t>
            </a:r>
            <a:r>
              <a:rPr lang="en-US" sz="3200" dirty="0">
                <a:solidFill>
                  <a:srgbClr val="00B0F0"/>
                </a:solidFill>
              </a:rPr>
              <a:t>1. </a:t>
            </a:r>
            <a:r>
              <a:rPr lang="en-US" sz="3200" dirty="0"/>
              <a:t>Region-based Segmentation</a:t>
            </a:r>
          </a:p>
          <a:p>
            <a:pPr marL="0" indent="0">
              <a:buNone/>
            </a:pPr>
            <a:r>
              <a:rPr lang="en-US" sz="3200" dirty="0"/>
              <a:t>                      </a:t>
            </a:r>
            <a:r>
              <a:rPr lang="en-US" sz="3200" dirty="0">
                <a:solidFill>
                  <a:srgbClr val="00B0F0"/>
                </a:solidFill>
              </a:rPr>
              <a:t>2. </a:t>
            </a:r>
            <a:r>
              <a:rPr lang="en-US" sz="3200" dirty="0"/>
              <a:t>Edge Detection Segmentation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F0"/>
                </a:solidFill>
              </a:rPr>
              <a:t>                      3. </a:t>
            </a:r>
            <a:r>
              <a:rPr lang="en-US" sz="3200" dirty="0"/>
              <a:t>Image Segmentation based on Clustering</a:t>
            </a:r>
          </a:p>
          <a:p>
            <a:pPr marL="0" indent="0">
              <a:buNone/>
            </a:pPr>
            <a:r>
              <a:rPr lang="en-US" sz="3200" dirty="0"/>
              <a:t>                      </a:t>
            </a:r>
            <a:r>
              <a:rPr lang="en-US" sz="3200" dirty="0">
                <a:solidFill>
                  <a:srgbClr val="00B0F0"/>
                </a:solidFill>
              </a:rPr>
              <a:t>4. </a:t>
            </a:r>
            <a:r>
              <a:rPr lang="en-US" sz="3200" dirty="0"/>
              <a:t>Instance Segmentation</a:t>
            </a:r>
          </a:p>
          <a:p>
            <a:pPr marL="0" indent="0">
              <a:buNone/>
            </a:pPr>
            <a:r>
              <a:rPr lang="en-US" sz="3200" dirty="0"/>
              <a:t>                      </a:t>
            </a:r>
            <a:r>
              <a:rPr lang="en-US" sz="3200" dirty="0">
                <a:solidFill>
                  <a:srgbClr val="00B0F0"/>
                </a:solidFill>
              </a:rPr>
              <a:t>5. </a:t>
            </a:r>
            <a:r>
              <a:rPr lang="en-US" sz="3200" dirty="0"/>
              <a:t>Semantic Segmentation 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and so 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54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2785-A9B7-4318-8C5E-F42D5613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77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</a:t>
            </a:r>
            <a:r>
              <a:rPr lang="en-US" b="1" dirty="0">
                <a:solidFill>
                  <a:srgbClr val="00B0F0"/>
                </a:solidFill>
              </a:rPr>
              <a:t>Type of segmentation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9F750-A74C-431E-9C79-8C75243D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1232453"/>
            <a:ext cx="11489635" cy="52604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Instance segmentation </a:t>
            </a:r>
            <a:r>
              <a:rPr lang="en-US" dirty="0"/>
              <a:t>is a subtype of image segmentation that identifies each object's instance within the image at the pixel level.</a:t>
            </a:r>
          </a:p>
          <a:p>
            <a:pPr marL="0" indent="0">
              <a:buNone/>
            </a:pPr>
            <a:r>
              <a:rPr lang="en-US" dirty="0"/>
              <a:t>               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EFDA9-A575-43BA-8959-2F41251C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06" y="2212531"/>
            <a:ext cx="7214152" cy="42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3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3F92-B33B-4A1F-9259-680E0FFA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</a:t>
            </a:r>
            <a:r>
              <a:rPr lang="en-US" b="1" dirty="0">
                <a:solidFill>
                  <a:srgbClr val="00B0F0"/>
                </a:solidFill>
              </a:rPr>
              <a:t>Overall comparison: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01FC8-7188-47F5-9453-9EEFEA654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9" y="1132626"/>
            <a:ext cx="11045950" cy="5228417"/>
          </a:xfrm>
        </p:spPr>
      </p:pic>
    </p:spTree>
    <p:extLst>
      <p:ext uri="{BB962C8B-B14F-4D97-AF65-F5344CB8AC3E}">
        <p14:creationId xmlns:p14="http://schemas.microsoft.com/office/powerpoint/2010/main" val="250895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1201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 Research Title: Roads defect detection using image annotation</vt:lpstr>
      <vt:lpstr>                   Research Lifecyle so far</vt:lpstr>
      <vt:lpstr>                   Research Lifecyle cont’d</vt:lpstr>
      <vt:lpstr>        Different types of Image Annotation:</vt:lpstr>
      <vt:lpstr>                         Types of annotation used:</vt:lpstr>
      <vt:lpstr>              Types of annotation used:</vt:lpstr>
      <vt:lpstr>          Different types of Image Segmentation:</vt:lpstr>
      <vt:lpstr>                 Type of segmentation used:</vt:lpstr>
      <vt:lpstr>                  Overall comparison:</vt:lpstr>
      <vt:lpstr>                     Implementation goal</vt:lpstr>
      <vt:lpstr>     Introduction to object annotation model</vt:lpstr>
      <vt:lpstr>        Yolo version 3 network architecture.</vt:lpstr>
      <vt:lpstr>Making the model compatible with our problem.</vt:lpstr>
      <vt:lpstr>               Preparing Dataset for YOLO V3</vt:lpstr>
      <vt:lpstr>               Now the time for training</vt:lpstr>
      <vt:lpstr>                    Training result</vt:lpstr>
      <vt:lpstr>                      Now testing some samples</vt:lpstr>
      <vt:lpstr>                         Testing cont’d</vt:lpstr>
      <vt:lpstr>       Introduction to image segmentation model</vt:lpstr>
      <vt:lpstr>                 Mask R-CNN Architecture</vt:lpstr>
      <vt:lpstr>                    Preparing the dataset</vt:lpstr>
      <vt:lpstr>                    Dataset structure </vt:lpstr>
      <vt:lpstr>              Training result analysis</vt:lpstr>
      <vt:lpstr>                   Result analysis cont’d</vt:lpstr>
      <vt:lpstr>                   Result analysis cont’d</vt:lpstr>
      <vt:lpstr>                   Result analysis cont’d</vt:lpstr>
      <vt:lpstr>                     Testing some samples</vt:lpstr>
      <vt:lpstr>                     Testing cont’d</vt:lpstr>
      <vt:lpstr>                       Some more testing results</vt:lpstr>
      <vt:lpstr>                Evaluating validation set</vt:lpstr>
      <vt:lpstr>                         Evaluation cont’d</vt:lpstr>
      <vt:lpstr>                        Further improvements</vt:lpstr>
      <vt:lpstr>             The End!   Thank You Everyone!</vt:lpstr>
      <vt:lpstr>                        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Title: Image Annotation</dc:title>
  <dc:creator>Md Sehab</dc:creator>
  <cp:lastModifiedBy>Md Sehab</cp:lastModifiedBy>
  <cp:revision>41</cp:revision>
  <dcterms:created xsi:type="dcterms:W3CDTF">2020-09-21T04:14:03Z</dcterms:created>
  <dcterms:modified xsi:type="dcterms:W3CDTF">2020-09-25T08:14:08Z</dcterms:modified>
</cp:coreProperties>
</file>